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452" r:id="rId2"/>
    <p:sldId id="453" r:id="rId3"/>
    <p:sldId id="445" r:id="rId4"/>
    <p:sldId id="449" r:id="rId5"/>
    <p:sldId id="450" r:id="rId6"/>
    <p:sldId id="469" r:id="rId7"/>
    <p:sldId id="470" r:id="rId8"/>
    <p:sldId id="471" r:id="rId9"/>
    <p:sldId id="472" r:id="rId10"/>
    <p:sldId id="473" r:id="rId11"/>
    <p:sldId id="474" r:id="rId12"/>
    <p:sldId id="476" r:id="rId13"/>
    <p:sldId id="477" r:id="rId14"/>
    <p:sldId id="478" r:id="rId15"/>
    <p:sldId id="479" r:id="rId16"/>
    <p:sldId id="488" r:id="rId17"/>
    <p:sldId id="489" r:id="rId18"/>
    <p:sldId id="500" r:id="rId19"/>
    <p:sldId id="490" r:id="rId20"/>
    <p:sldId id="492" r:id="rId21"/>
    <p:sldId id="493" r:id="rId22"/>
    <p:sldId id="494" r:id="rId23"/>
    <p:sldId id="501" r:id="rId24"/>
    <p:sldId id="507" r:id="rId25"/>
    <p:sldId id="508" r:id="rId26"/>
    <p:sldId id="506" r:id="rId27"/>
    <p:sldId id="510" r:id="rId28"/>
    <p:sldId id="509" r:id="rId29"/>
    <p:sldId id="505" r:id="rId30"/>
    <p:sldId id="495" r:id="rId31"/>
    <p:sldId id="496" r:id="rId32"/>
    <p:sldId id="498" r:id="rId33"/>
    <p:sldId id="499" r:id="rId34"/>
    <p:sldId id="504" r:id="rId35"/>
    <p:sldId id="491" r:id="rId36"/>
    <p:sldId id="482" r:id="rId37"/>
    <p:sldId id="483" r:id="rId38"/>
    <p:sldId id="28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696" y="192"/>
      </p:cViewPr>
      <p:guideLst/>
    </p:cSldViewPr>
  </p:slideViewPr>
  <p:outlineViewPr>
    <p:cViewPr>
      <p:scale>
        <a:sx n="33" d="100"/>
        <a:sy n="33" d="100"/>
      </p:scale>
      <p:origin x="0" y="-97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2331B-1AF3-3D47-BA27-FC16C9D920A5}" type="datetimeFigureOut">
              <a:rPr lang="en-US" smtClean="0"/>
              <a:t>4/5/22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DE501-BA3B-0348-9A2B-D65E569EB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55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4EA172-3D3A-48D8-8782-CD7F40F8ED4D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4892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DE501-BA3B-0348-9A2B-D65E569EB0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81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entries with n bits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DE501-BA3B-0348-9A2B-D65E569EB0A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66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entries with n bits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DE501-BA3B-0348-9A2B-D65E569EB0A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89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entries with n bits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DE501-BA3B-0348-9A2B-D65E569EB0A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18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551884-6E27-4A10-AEFA-90FBB7BCD42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58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7E6F0E-45CE-4927-9E28-9240C299A3B8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77151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C433F4-1659-4A59-9A0B-D054ACB0D656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24791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E6F580-A00C-44C8-BE26-80354D639D0B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32800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C8450D-7BA1-4231-9E49-C576338425C6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92813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871FA2-3A5F-45C4-AD34-C48CAC67454C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7954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E6CAA5-BEAE-4057-81D4-DABBF692F4F2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55335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link is the reference (IP address) to the next available node.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DE501-BA3B-0348-9A2B-D65E569EB0A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37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7217-5C74-F542-A0B1-F399B0187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9B4C0-5D12-2046-ABB9-8B3D16649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7D8E5-DF82-8148-96CE-90F9A0C3A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E2A9B-49F2-AB4F-84EF-F89BB56DCE4C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4C285-74DF-6C4E-9306-72E1C372D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3A469-103A-F445-B4FA-9C881CC1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C93F-7E66-BC46-9DA0-8B8FA3D7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4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6EB3-471A-1443-89B1-700C77B35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C6CD23-A41A-0C49-8151-87CCDFDF0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B38A9-E159-D242-ACDC-BBBC1ECC0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E2A9B-49F2-AB4F-84EF-F89BB56DCE4C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846B2-1421-914E-8B1F-7DE8F7EC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AC0C1-8AB7-C741-A33D-C2443729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C93F-7E66-BC46-9DA0-8B8FA3D7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2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5C76B0-6567-E748-8170-9D5FC07C8D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42E7C-A8D6-4A47-BC56-818845AE8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4BAE3-D794-E242-A19C-766B55BEA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E2A9B-49F2-AB4F-84EF-F89BB56DCE4C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3EFB3-69F6-1242-AC75-6154F7E61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A66CF-24B1-C345-9D39-FF51FB0C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C93F-7E66-BC46-9DA0-8B8FA3D7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53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E9E03-A59D-455E-A153-997309D575F0}" type="datetime1">
              <a:rPr lang="en-US" altLang="zh-CN" smtClean="0"/>
              <a:pPr/>
              <a:t>4/5/22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Yong Chen, Texas Tech University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B48A1-B5F2-D944-9563-BD7B04ADBA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60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C0E67-ACEC-6448-ADE2-8360D0D5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12C6D-E271-2349-95D0-C5BA8B3B3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141CE-3919-1A47-8957-32E8046C4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E2A9B-49F2-AB4F-84EF-F89BB56DCE4C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3BA73-38F3-7941-81EF-FAFB4CA8E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9AC12-CCAF-704A-ABB3-BFEE96712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C93F-7E66-BC46-9DA0-8B8FA3D7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7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0163-BDA1-3F4D-9BE2-A31E5F03A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0C57A-911B-3A42-884E-62FFD2043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C8357-C0E7-294B-8F88-C0D0F758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E2A9B-49F2-AB4F-84EF-F89BB56DCE4C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C9207-3172-714B-959B-3FEF7474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2367C-52A0-AB46-ACF0-E6184AF20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C93F-7E66-BC46-9DA0-8B8FA3D7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76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89868-D223-614F-BA3A-17200C89F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35309-EB54-3E42-B67E-0D5412A9A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32624-F3CC-FD42-921A-1D1AD65CB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57A1B-F465-DF4A-BC86-3A768491D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E2A9B-49F2-AB4F-84EF-F89BB56DCE4C}" type="datetimeFigureOut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58938-79F7-8740-A712-D9877E191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439A6-0972-2F4C-B533-A8B10C90B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C93F-7E66-BC46-9DA0-8B8FA3D7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10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4163-D4B9-964A-B708-487256CF2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A38DD-E6FC-D048-BAC2-79A515D74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3BCF0-6FA6-8E43-B98B-0AFDDF5BD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F23FF7-07AD-0342-A315-41A145137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D177C1-F25B-CC4F-9A74-7D0F825B6C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9E2D07-FB42-6C42-AC46-29059A84F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E2A9B-49F2-AB4F-84EF-F89BB56DCE4C}" type="datetimeFigureOut">
              <a:rPr lang="en-US" smtClean="0"/>
              <a:t>4/5/22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C1F519-B94D-B348-B208-D932DF6E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211CB9-3363-3C4A-B34D-5FFD08E0E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C93F-7E66-BC46-9DA0-8B8FA3D7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0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A9DF-4CA7-5046-BD90-CD318237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01FC1B-F1CE-C448-99E2-2099BB206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E2A9B-49F2-AB4F-84EF-F89BB56DCE4C}" type="datetimeFigureOut">
              <a:rPr lang="en-US" smtClean="0"/>
              <a:t>4/5/22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24D35-A65F-4B4B-AF01-18272606F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A6DB28-6D9D-ED49-A2EC-A4B02203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C93F-7E66-BC46-9DA0-8B8FA3D7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78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F4C2A9-4BA8-314A-A1C7-FF5309409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E2A9B-49F2-AB4F-84EF-F89BB56DCE4C}" type="datetimeFigureOut">
              <a:rPr lang="en-US" smtClean="0"/>
              <a:t>4/5/22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58840F-7DE1-7F4F-87F3-99E011C2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0E477-6D34-0247-A964-5B8D7D86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C93F-7E66-BC46-9DA0-8B8FA3D7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3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E3AD-C5DA-E742-8FCE-8DEEF3329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6A2E3-1ECF-5144-B6AE-C31CB60C5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08057-57A2-4949-9E53-2BF2DEA62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8A35D-D932-924B-BE29-E966F211F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E2A9B-49F2-AB4F-84EF-F89BB56DCE4C}" type="datetimeFigureOut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4B1F8-7798-944E-A478-359CAEB2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118E3-A743-D441-AA35-4EF58C552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C93F-7E66-BC46-9DA0-8B8FA3D7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3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F65EF-8507-404C-9360-2C91DD2D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7AB9B6-E779-AB43-BB36-A752DE435A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33E31-54B1-694E-8518-6ACE7AF10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95B35-B29B-A644-96E3-8915296F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E2A9B-49F2-AB4F-84EF-F89BB56DCE4C}" type="datetimeFigureOut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6F444-4495-B04B-B2BF-E003A3886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F80E4-DDD3-084A-8068-CA31A3BB4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C93F-7E66-BC46-9DA0-8B8FA3D7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5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A2059-9213-6B41-8882-4156B2C7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1DEAA-313E-A44D-8A13-705A91298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0B5E7-B349-F540-AD12-F88DEA41D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E2A9B-49F2-AB4F-84EF-F89BB56DCE4C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DE027-D28F-0145-9D2E-278DCCA97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01AC7-5FFA-254F-8A99-CA93513D5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1C93F-7E66-BC46-9DA0-8B8FA3D7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u1lQtQ7SJU27bRlL6hzr9A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computing systems</a:t>
            </a:r>
          </a:p>
          <a:p>
            <a:pPr lvl="1"/>
            <a:r>
              <a:rPr lang="en-US" dirty="0"/>
              <a:t>Cluster computing systems</a:t>
            </a:r>
          </a:p>
          <a:p>
            <a:pPr lvl="1"/>
            <a:r>
              <a:rPr lang="en-US" dirty="0"/>
              <a:t>Grid computing systems</a:t>
            </a:r>
          </a:p>
          <a:p>
            <a:pPr lvl="1"/>
            <a:r>
              <a:rPr lang="en-US" dirty="0"/>
              <a:t>Cloud computing systems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4/5/22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Yong Chen, Texas Tech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Types of 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391418674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1068946"/>
            <a:ext cx="91440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sz="3200" u="sng" dirty="0" err="1">
                <a:latin typeface="Calibri" pitchFamily="34" charset="0"/>
                <a:ea typeface="宋体" charset="-122"/>
                <a:cs typeface="Calibri" pitchFamily="34" charset="0"/>
              </a:rPr>
              <a:t>Multitiered</a:t>
            </a:r>
            <a:r>
              <a:rPr lang="en-US" altLang="zh-CN" sz="3200" u="sng" dirty="0">
                <a:latin typeface="Calibri" pitchFamily="34" charset="0"/>
                <a:ea typeface="宋体" charset="-122"/>
                <a:cs typeface="Calibri" pitchFamily="34" charset="0"/>
              </a:rPr>
              <a:t> Architectures for Client-Server Model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5888864"/>
            <a:ext cx="9144000" cy="4797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Calibri" pitchFamily="34" charset="0"/>
                <a:ea typeface="宋体" charset="-122"/>
                <a:cs typeface="Calibri" pitchFamily="34" charset="0"/>
              </a:rPr>
              <a:t>Figure 2-5. Alternative client-server organizations (a)–(e).</a:t>
            </a:r>
          </a:p>
        </p:txBody>
      </p:sp>
      <p:pic>
        <p:nvPicPr>
          <p:cNvPr id="94212" name="Picture 4" descr="02-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5563" y="1802798"/>
            <a:ext cx="8339138" cy="362108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0240C8-AD51-46C4-BF5E-D9E135167A08}" type="datetime1">
              <a:rPr lang="en-US" altLang="zh-CN" smtClean="0"/>
              <a:pPr/>
              <a:t>4/5/22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488723" y="5423884"/>
            <a:ext cx="1845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Thin clients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30524" y="5423884"/>
            <a:ext cx="1667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Fat clients</a:t>
            </a:r>
          </a:p>
        </p:txBody>
      </p:sp>
    </p:spTree>
    <p:extLst>
      <p:ext uri="{BB962C8B-B14F-4D97-AF65-F5344CB8AC3E}">
        <p14:creationId xmlns:p14="http://schemas.microsoft.com/office/powerpoint/2010/main" val="8223533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1030310"/>
            <a:ext cx="91440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sz="3200" u="sng" dirty="0" err="1">
                <a:latin typeface="Calibri" pitchFamily="34" charset="0"/>
                <a:ea typeface="宋体" charset="-122"/>
                <a:cs typeface="Calibri" pitchFamily="34" charset="0"/>
              </a:rPr>
              <a:t>Multitiered</a:t>
            </a:r>
            <a:r>
              <a:rPr lang="en-US" altLang="zh-CN" sz="3200" u="sng" dirty="0">
                <a:latin typeface="Calibri" pitchFamily="34" charset="0"/>
                <a:ea typeface="宋体" charset="-122"/>
                <a:cs typeface="Calibri" pitchFamily="34" charset="0"/>
              </a:rPr>
              <a:t> Architectures for Client-Server Model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5715001"/>
            <a:ext cx="9144000" cy="58276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Calibri" pitchFamily="34" charset="0"/>
                <a:ea typeface="宋体" charset="-122"/>
                <a:cs typeface="Calibri" pitchFamily="34" charset="0"/>
              </a:rPr>
              <a:t>An example of a server acting as client.</a:t>
            </a:r>
          </a:p>
        </p:txBody>
      </p:sp>
      <p:pic>
        <p:nvPicPr>
          <p:cNvPr id="95236" name="Picture 4" descr="02-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864" y="2027171"/>
            <a:ext cx="8334375" cy="3508375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FA03CB2-43F8-4B50-A137-2B8B537750AB}" type="datetime1">
              <a:rPr lang="en-US" altLang="zh-CN" smtClean="0"/>
              <a:pPr/>
              <a:t>4/5/22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5064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944618-9884-D24B-A8B9-1E7371A6E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572" r="6649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Decentralized, Peer-to-Peer Architectures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Horizontal distribution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Physically split up into logically equivalent parts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Each part operates on its own share of data set and balance the load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Peer-to-peer (P2P) model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Processes are all equal (symmetric), both a server and client, “</a:t>
            </a:r>
            <a:r>
              <a:rPr lang="en-US" sz="1900" dirty="0" err="1">
                <a:solidFill>
                  <a:srgbClr val="FFFFFF"/>
                </a:solidFill>
              </a:rPr>
              <a:t>servent</a:t>
            </a:r>
            <a:r>
              <a:rPr lang="en-US" sz="1900" dirty="0">
                <a:solidFill>
                  <a:srgbClr val="FFFFFF"/>
                </a:solidFill>
              </a:rPr>
              <a:t>”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Overlay network: processes as nodes, communication channels as links, membership management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47403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C94E3762-5D8A-3A4E-B6DB-2FE9B8FB070F}" type="datetime1">
              <a:rPr 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4/5/22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2DB48A1-B5F2-D944-9563-BD7B04ADBA09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200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Overlay network is constructed using a </a:t>
            </a:r>
            <a:r>
              <a:rPr lang="en-US" dirty="0">
                <a:solidFill>
                  <a:srgbClr val="0000FF"/>
                </a:solidFill>
              </a:rPr>
              <a:t>deterministic</a:t>
            </a:r>
            <a:r>
              <a:rPr lang="en-US" dirty="0"/>
              <a:t> procedure</a:t>
            </a:r>
          </a:p>
          <a:p>
            <a:r>
              <a:rPr lang="en-US" dirty="0"/>
              <a:t>Widely-used procedure: </a:t>
            </a:r>
            <a:r>
              <a:rPr lang="en-US" dirty="0">
                <a:solidFill>
                  <a:srgbClr val="0000FF"/>
                </a:solidFill>
              </a:rPr>
              <a:t>distributed hash table (DHT)</a:t>
            </a:r>
          </a:p>
          <a:p>
            <a:r>
              <a:rPr lang="en-US" dirty="0"/>
              <a:t>Data items assigned a random key from a large identifier space, e.g. 128-bit/160-bit</a:t>
            </a:r>
          </a:p>
          <a:p>
            <a:r>
              <a:rPr lang="en-US" dirty="0"/>
              <a:t>Nodes assigned a id number too</a:t>
            </a:r>
          </a:p>
          <a:p>
            <a:r>
              <a:rPr lang="en-US" dirty="0"/>
              <a:t>Using a deterministic scheme to map key and id</a:t>
            </a:r>
          </a:p>
          <a:p>
            <a:r>
              <a:rPr lang="en-US" dirty="0"/>
              <a:t>When looking up a data item, network address of node returned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4/5/22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itchFamily="34" charset="0"/>
                <a:ea typeface="宋体" charset="-122"/>
                <a:cs typeface="Calibri" pitchFamily="34" charset="0"/>
              </a:rPr>
              <a:t>Structured Peer-to-Peer Architectures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64165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1017432"/>
            <a:ext cx="9144000" cy="669701"/>
          </a:xfrm>
          <a:prstGeom prst="rect">
            <a:avLst/>
          </a:prstGeom>
        </p:spPr>
        <p:txBody>
          <a:bodyPr/>
          <a:lstStyle/>
          <a:p>
            <a:r>
              <a:rPr lang="en-US" altLang="zh-CN" sz="3200" u="sng" dirty="0">
                <a:latin typeface="Calibri" pitchFamily="34" charset="0"/>
                <a:ea typeface="宋体" charset="-122"/>
                <a:cs typeface="Calibri" pitchFamily="34" charset="0"/>
              </a:rPr>
              <a:t>Structured Peer-to-Peer Architectures (2)</a:t>
            </a:r>
          </a:p>
        </p:txBody>
      </p:sp>
      <p:pic>
        <p:nvPicPr>
          <p:cNvPr id="98308" name="Picture 4" descr="02-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8138" y="1652588"/>
            <a:ext cx="4644556" cy="4605230"/>
          </a:xfrm>
          <a:prstGeom prst="rect">
            <a:avLst/>
          </a:prstGeom>
          <a:noFill/>
        </p:spPr>
      </p:pic>
      <p:sp>
        <p:nvSpPr>
          <p:cNvPr id="983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1" y="5259388"/>
            <a:ext cx="3795713" cy="114776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CN" dirty="0">
                <a:latin typeface="Calibri" pitchFamily="34" charset="0"/>
                <a:ea typeface="宋体" charset="-122"/>
                <a:cs typeface="Calibri" pitchFamily="34" charset="0"/>
              </a:rPr>
              <a:t>The mapping of data items onto nodes in Chord.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78AF388-2B75-4E5B-A877-37CAAA997A23}" type="datetime1">
              <a:rPr lang="en-US" altLang="zh-CN" smtClean="0"/>
              <a:pPr/>
              <a:t>4/5/22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Yong Chen, Texas Tech University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39901" y="1917700"/>
            <a:ext cx="34655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Chord system</a:t>
            </a:r>
          </a:p>
          <a:p>
            <a:endParaRPr lang="en-US" sz="2400" dirty="0"/>
          </a:p>
          <a:p>
            <a:r>
              <a:rPr lang="en-US" sz="2400" dirty="0"/>
              <a:t>Key k mapped to node with the smallest id: id&gt;=k</a:t>
            </a:r>
          </a:p>
          <a:p>
            <a:endParaRPr lang="en-US" sz="2400" dirty="0"/>
          </a:p>
          <a:p>
            <a:r>
              <a:rPr lang="en-US" sz="2400" dirty="0"/>
              <a:t>Node referred as </a:t>
            </a:r>
            <a:r>
              <a:rPr lang="en-US" sz="2400" dirty="0" err="1"/>
              <a:t>succ</a:t>
            </a:r>
            <a:r>
              <a:rPr lang="en-US" sz="2400" dirty="0"/>
              <a:t>(k)</a:t>
            </a:r>
          </a:p>
          <a:p>
            <a:endParaRPr lang="en-US" sz="2400" dirty="0"/>
          </a:p>
          <a:p>
            <a:r>
              <a:rPr lang="en-US" sz="2400" dirty="0"/>
              <a:t>Lookup(k) returns </a:t>
            </a:r>
            <a:r>
              <a:rPr lang="en-US" sz="2400" dirty="0" err="1"/>
              <a:t>succ</a:t>
            </a:r>
            <a:r>
              <a:rPr lang="en-US" sz="2400" dirty="0"/>
              <a:t>(k)</a:t>
            </a:r>
          </a:p>
        </p:txBody>
      </p:sp>
    </p:spTree>
    <p:extLst>
      <p:ext uri="{BB962C8B-B14F-4D97-AF65-F5344CB8AC3E}">
        <p14:creationId xmlns:p14="http://schemas.microsoft.com/office/powerpoint/2010/main" val="219513415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Join:</a:t>
            </a:r>
          </a:p>
          <a:p>
            <a:pPr lvl="1"/>
            <a:r>
              <a:rPr lang="en-US" dirty="0"/>
              <a:t>Node starts with generating a random id</a:t>
            </a:r>
          </a:p>
          <a:p>
            <a:pPr lvl="1"/>
            <a:r>
              <a:rPr lang="en-US" dirty="0"/>
              <a:t>Lookup(id) returns </a:t>
            </a:r>
            <a:r>
              <a:rPr lang="en-US" dirty="0" err="1"/>
              <a:t>succ</a:t>
            </a:r>
            <a:r>
              <a:rPr lang="en-US" dirty="0"/>
              <a:t>(id)</a:t>
            </a:r>
          </a:p>
          <a:p>
            <a:pPr lvl="1"/>
            <a:r>
              <a:rPr lang="en-US" dirty="0"/>
              <a:t>Contact </a:t>
            </a:r>
            <a:r>
              <a:rPr lang="en-US" dirty="0" err="1"/>
              <a:t>succ</a:t>
            </a:r>
            <a:r>
              <a:rPr lang="en-US" dirty="0"/>
              <a:t>(id) and its predecessor and insert itself in the ring (nodes need store info of predecessor)</a:t>
            </a:r>
          </a:p>
          <a:p>
            <a:pPr lvl="1"/>
            <a:r>
              <a:rPr lang="en-US" dirty="0"/>
              <a:t>Transfer data items belonging to node id from </a:t>
            </a:r>
            <a:r>
              <a:rPr lang="en-US" dirty="0" err="1"/>
              <a:t>succ</a:t>
            </a:r>
            <a:r>
              <a:rPr lang="en-US" dirty="0"/>
              <a:t>(id)</a:t>
            </a:r>
          </a:p>
          <a:p>
            <a:r>
              <a:rPr lang="en-US" dirty="0"/>
              <a:t>Leave:</a:t>
            </a:r>
          </a:p>
          <a:p>
            <a:pPr lvl="1"/>
            <a:r>
              <a:rPr lang="en-US" dirty="0"/>
              <a:t>Node id informs departure to predecessor and successor</a:t>
            </a:r>
          </a:p>
          <a:p>
            <a:pPr lvl="1"/>
            <a:r>
              <a:rPr lang="en-US" dirty="0"/>
              <a:t>Transfer data items to </a:t>
            </a:r>
            <a:r>
              <a:rPr lang="en-US" dirty="0" err="1"/>
              <a:t>succ</a:t>
            </a:r>
            <a:r>
              <a:rPr lang="en-US" dirty="0"/>
              <a:t>(id)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9E03-A59D-455E-A153-997309D575F0}" type="datetime1">
              <a:rPr lang="en-US" altLang="zh-CN" smtClean="0"/>
              <a:pPr/>
              <a:t>4/5/22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itchFamily="34" charset="0"/>
                <a:ea typeface="宋体" charset="-122"/>
                <a:cs typeface="Calibri" pitchFamily="34" charset="0"/>
              </a:rPr>
              <a:t>Structured Peer-to-Peer Architectures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2775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36F5A6C-4976-AF4E-A6A6-6A855FB73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79013" cy="685800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CFC7205-A65A-DF4C-A2F7-6959DC1E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28106" y="6492875"/>
            <a:ext cx="4114800" cy="365125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Steven Gordon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77904FC-DA25-AE4A-8529-1537CAF077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97" r="5193"/>
          <a:stretch/>
        </p:blipFill>
        <p:spPr>
          <a:xfrm>
            <a:off x="9588843" y="1204183"/>
            <a:ext cx="2603157" cy="266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75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A059E050-772A-D04A-9017-C1214FF7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75" y="0"/>
            <a:ext cx="10753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57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9E70B44F-43F0-F148-B641-A18525B40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49" y="0"/>
            <a:ext cx="9726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87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D936DBC9-F301-554E-A409-1634D8F2F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718" y="0"/>
            <a:ext cx="958656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8012-60D0-E243-8DC0-6324F1F23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0333" y="5258080"/>
            <a:ext cx="3900054" cy="1705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What is the maximum number of computer joined the network?</a:t>
            </a:r>
          </a:p>
        </p:txBody>
      </p:sp>
    </p:spTree>
    <p:extLst>
      <p:ext uri="{BB962C8B-B14F-4D97-AF65-F5344CB8AC3E}">
        <p14:creationId xmlns:p14="http://schemas.microsoft.com/office/powerpoint/2010/main" val="210950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24000" y="1139825"/>
            <a:ext cx="91440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3200" u="sng" dirty="0">
                <a:latin typeface="Calibri" pitchFamily="34" charset="0"/>
                <a:ea typeface="宋体" charset="-122"/>
                <a:cs typeface="Calibri" pitchFamily="34" charset="0"/>
              </a:rPr>
              <a:t>Cluster Computing Systems</a:t>
            </a:r>
          </a:p>
        </p:txBody>
      </p:sp>
      <p:sp>
        <p:nvSpPr>
          <p:cNvPr id="12292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57150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dirty="0">
                <a:latin typeface="Calibri" pitchFamily="34" charset="0"/>
                <a:ea typeface="宋体" charset="-122"/>
                <a:cs typeface="Calibri" pitchFamily="34" charset="0"/>
              </a:rPr>
              <a:t>An example of a cluster computing system</a:t>
            </a:r>
          </a:p>
        </p:txBody>
      </p:sp>
      <p:pic>
        <p:nvPicPr>
          <p:cNvPr id="12293" name="Picture 7" descr="01-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712" y="2176670"/>
            <a:ext cx="8771663" cy="3377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4C94E44-37FA-4662-AF55-1453491B9CC6}" type="datetime1">
              <a:rPr lang="en-US" altLang="zh-CN" smtClean="0"/>
              <a:t>4/5/22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4738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ystem&#10;&#10;Description automatically generated with low confidence">
            <a:extLst>
              <a:ext uri="{FF2B5EF4-FFF2-40B4-BE49-F238E27FC236}">
                <a16:creationId xmlns:a16="http://schemas.microsoft.com/office/drawing/2014/main" id="{C5E82F6C-0709-0B40-9925-F49682B28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78" y="0"/>
            <a:ext cx="8565444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C1662CC6-8FDA-9C44-B418-EE9362691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libri" pitchFamily="34" charset="0"/>
                <a:ea typeface="宋体" charset="-122"/>
                <a:cs typeface="Calibri" pitchFamily="34" charset="0"/>
              </a:rPr>
              <a:t>Join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65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ystem&#10;&#10;Description automatically generated with low confidence">
            <a:extLst>
              <a:ext uri="{FF2B5EF4-FFF2-40B4-BE49-F238E27FC236}">
                <a16:creationId xmlns:a16="http://schemas.microsoft.com/office/drawing/2014/main" id="{F85F58EB-5E92-0F41-BCF9-AC233C582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422" y="0"/>
            <a:ext cx="8899156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208A9EA9-9231-CC45-A866-77115C33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libri" pitchFamily="34" charset="0"/>
                <a:ea typeface="宋体" charset="-122"/>
                <a:cs typeface="Calibri" pitchFamily="34" charset="0"/>
              </a:rPr>
              <a:t>Leave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921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4CEF40DF-1267-FE4F-ACC6-83A23F9F3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221" y="0"/>
            <a:ext cx="8447779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3320A27C-DA31-BF49-9BC7-D868B3903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libri" pitchFamily="34" charset="0"/>
                <a:ea typeface="宋体" charset="-122"/>
                <a:cs typeface="Calibri" pitchFamily="34" charset="0"/>
              </a:rPr>
              <a:t>Search</a:t>
            </a:r>
            <a:br>
              <a:rPr lang="en-US" altLang="zh-CN" dirty="0">
                <a:latin typeface="Calibri" pitchFamily="34" charset="0"/>
                <a:ea typeface="宋体" charset="-122"/>
                <a:cs typeface="Calibri" pitchFamily="34" charset="0"/>
              </a:rPr>
            </a:br>
            <a:r>
              <a:rPr lang="en-US" altLang="zh-CN" dirty="0">
                <a:latin typeface="Calibri" pitchFamily="34" charset="0"/>
                <a:ea typeface="宋体" charset="-122"/>
                <a:cs typeface="Calibri" pitchFamily="34" charset="0"/>
              </a:rPr>
              <a:t>(Simple Routing)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A4DEA0-8893-B745-B688-496FDAD8A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39" y="2392155"/>
            <a:ext cx="324587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What are the red links?</a:t>
            </a:r>
          </a:p>
          <a:p>
            <a:pPr marL="0" indent="0">
              <a:buNone/>
            </a:pPr>
            <a:endParaRPr lang="en-US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800" dirty="0"/>
              <a:t>Routing table with simple entry </a:t>
            </a:r>
          </a:p>
          <a:p>
            <a:pPr marL="0" indent="0">
              <a:buNone/>
            </a:pPr>
            <a:r>
              <a:rPr lang="en-US" sz="1800" dirty="0"/>
              <a:t>--&gt; easy to update</a:t>
            </a:r>
            <a:endParaRPr lang="en-US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5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system&#10;&#10;Description automatically generated with low confidence">
            <a:extLst>
              <a:ext uri="{FF2B5EF4-FFF2-40B4-BE49-F238E27FC236}">
                <a16:creationId xmlns:a16="http://schemas.microsoft.com/office/drawing/2014/main" id="{49983E09-6A01-A34D-A34C-E1D73211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459"/>
            <a:ext cx="6138933" cy="5004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40519-4208-424A-8F73-3107BF2F3984}"/>
              </a:ext>
            </a:extLst>
          </p:cNvPr>
          <p:cNvSpPr txBox="1"/>
          <p:nvPr/>
        </p:nvSpPr>
        <p:spPr>
          <a:xfrm>
            <a:off x="379268" y="371388"/>
            <a:ext cx="6099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Calibri" pitchFamily="34" charset="0"/>
                <a:ea typeface="宋体" charset="-122"/>
                <a:cs typeface="Calibri" pitchFamily="34" charset="0"/>
              </a:rPr>
              <a:t>Chord Routing</a:t>
            </a:r>
            <a:endParaRPr lang="en-US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8F609C-679F-EE4E-8D42-CA577D33C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8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0B9CA32-8800-8A41-99C7-F216EE13A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318"/>
          <a:stretch/>
        </p:blipFill>
        <p:spPr>
          <a:xfrm>
            <a:off x="6096000" y="0"/>
            <a:ext cx="6046960" cy="2660073"/>
          </a:xfrm>
          <a:prstGeom prst="rect">
            <a:avLst/>
          </a:prstGeom>
        </p:spPr>
      </p:pic>
      <p:pic>
        <p:nvPicPr>
          <p:cNvPr id="7" name="Picture 6" descr="A diagram of a system&#10;&#10;Description automatically generated with low confidence">
            <a:extLst>
              <a:ext uri="{FF2B5EF4-FFF2-40B4-BE49-F238E27FC236}">
                <a16:creationId xmlns:a16="http://schemas.microsoft.com/office/drawing/2014/main" id="{49983E09-6A01-A34D-A34C-E1D73211A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459"/>
            <a:ext cx="6138933" cy="5004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40519-4208-424A-8F73-3107BF2F3984}"/>
              </a:ext>
            </a:extLst>
          </p:cNvPr>
          <p:cNvSpPr txBox="1"/>
          <p:nvPr/>
        </p:nvSpPr>
        <p:spPr>
          <a:xfrm>
            <a:off x="379268" y="371388"/>
            <a:ext cx="6099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Calibri" pitchFamily="34" charset="0"/>
                <a:ea typeface="宋体" charset="-122"/>
                <a:cs typeface="Calibri" pitchFamily="34" charset="0"/>
              </a:rPr>
              <a:t>Chord Routing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36563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0B9CA32-8800-8A41-99C7-F216EE13A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318"/>
          <a:stretch/>
        </p:blipFill>
        <p:spPr>
          <a:xfrm>
            <a:off x="6096000" y="0"/>
            <a:ext cx="6046960" cy="2660073"/>
          </a:xfrm>
          <a:prstGeom prst="rect">
            <a:avLst/>
          </a:prstGeom>
        </p:spPr>
      </p:pic>
      <p:pic>
        <p:nvPicPr>
          <p:cNvPr id="7" name="Picture 6" descr="A diagram of a system&#10;&#10;Description automatically generated with low confidence">
            <a:extLst>
              <a:ext uri="{FF2B5EF4-FFF2-40B4-BE49-F238E27FC236}">
                <a16:creationId xmlns:a16="http://schemas.microsoft.com/office/drawing/2014/main" id="{49983E09-6A01-A34D-A34C-E1D73211A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459"/>
            <a:ext cx="6138933" cy="5004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CA75B8-F803-384E-8F81-97266931C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9707"/>
            <a:ext cx="5408141" cy="1705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What is the routing table of node 0 when removing node 3.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EXAM question?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1EDF7D-0F7A-E945-8339-F3FC5543D72C}"/>
              </a:ext>
            </a:extLst>
          </p:cNvPr>
          <p:cNvCxnSpPr/>
          <p:nvPr/>
        </p:nvCxnSpPr>
        <p:spPr>
          <a:xfrm flipH="1" flipV="1">
            <a:off x="5276335" y="3521676"/>
            <a:ext cx="976184" cy="133452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4340519-4208-424A-8F73-3107BF2F3984}"/>
              </a:ext>
            </a:extLst>
          </p:cNvPr>
          <p:cNvSpPr txBox="1"/>
          <p:nvPr/>
        </p:nvSpPr>
        <p:spPr>
          <a:xfrm>
            <a:off x="379268" y="371388"/>
            <a:ext cx="6099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Calibri" pitchFamily="34" charset="0"/>
                <a:ea typeface="宋体" charset="-122"/>
                <a:cs typeface="Calibri" pitchFamily="34" charset="0"/>
              </a:rPr>
              <a:t>Chord Routing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3871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system&#10;&#10;Description automatically generated with low confidence">
            <a:extLst>
              <a:ext uri="{FF2B5EF4-FFF2-40B4-BE49-F238E27FC236}">
                <a16:creationId xmlns:a16="http://schemas.microsoft.com/office/drawing/2014/main" id="{49983E09-6A01-A34D-A34C-E1D73211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459"/>
            <a:ext cx="6138933" cy="5004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40519-4208-424A-8F73-3107BF2F3984}"/>
              </a:ext>
            </a:extLst>
          </p:cNvPr>
          <p:cNvSpPr txBox="1"/>
          <p:nvPr/>
        </p:nvSpPr>
        <p:spPr>
          <a:xfrm>
            <a:off x="379268" y="371388"/>
            <a:ext cx="6099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Calibri" pitchFamily="34" charset="0"/>
                <a:ea typeface="宋体" charset="-122"/>
                <a:cs typeface="Calibri" pitchFamily="34" charset="0"/>
              </a:rPr>
              <a:t>Chord Routing: From node 9</a:t>
            </a:r>
            <a:endParaRPr lang="en-US" sz="3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8F93FA-589D-7F4C-80AF-FC2CC7B0EE65}"/>
              </a:ext>
            </a:extLst>
          </p:cNvPr>
          <p:cNvCxnSpPr>
            <a:cxnSpLocks/>
          </p:cNvCxnSpPr>
          <p:nvPr/>
        </p:nvCxnSpPr>
        <p:spPr>
          <a:xfrm flipH="1" flipV="1">
            <a:off x="2431473" y="4540827"/>
            <a:ext cx="145474" cy="116996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45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0B9CA32-8800-8A41-99C7-F216EE13A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88"/>
          <a:stretch/>
        </p:blipFill>
        <p:spPr>
          <a:xfrm>
            <a:off x="6096000" y="2680855"/>
            <a:ext cx="6046960" cy="1431650"/>
          </a:xfrm>
          <a:prstGeom prst="rect">
            <a:avLst/>
          </a:prstGeom>
        </p:spPr>
      </p:pic>
      <p:pic>
        <p:nvPicPr>
          <p:cNvPr id="7" name="Picture 6" descr="A diagram of a system&#10;&#10;Description automatically generated with low confidence">
            <a:extLst>
              <a:ext uri="{FF2B5EF4-FFF2-40B4-BE49-F238E27FC236}">
                <a16:creationId xmlns:a16="http://schemas.microsoft.com/office/drawing/2014/main" id="{49983E09-6A01-A34D-A34C-E1D73211A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459"/>
            <a:ext cx="6138933" cy="5004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40519-4208-424A-8F73-3107BF2F3984}"/>
              </a:ext>
            </a:extLst>
          </p:cNvPr>
          <p:cNvSpPr txBox="1"/>
          <p:nvPr/>
        </p:nvSpPr>
        <p:spPr>
          <a:xfrm>
            <a:off x="379268" y="371388"/>
            <a:ext cx="6099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Calibri" pitchFamily="34" charset="0"/>
                <a:ea typeface="宋体" charset="-122"/>
                <a:cs typeface="Calibri" pitchFamily="34" charset="0"/>
              </a:rPr>
              <a:t>Chord Routing</a:t>
            </a:r>
            <a:endParaRPr lang="en-US" sz="3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2C922C-D0DF-1B42-9630-5D4E8A0ABEBA}"/>
              </a:ext>
            </a:extLst>
          </p:cNvPr>
          <p:cNvCxnSpPr>
            <a:cxnSpLocks/>
          </p:cNvCxnSpPr>
          <p:nvPr/>
        </p:nvCxnSpPr>
        <p:spPr>
          <a:xfrm flipH="1" flipV="1">
            <a:off x="1722889" y="4778977"/>
            <a:ext cx="781320" cy="94220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8F93FA-589D-7F4C-80AF-FC2CC7B0EE65}"/>
              </a:ext>
            </a:extLst>
          </p:cNvPr>
          <p:cNvCxnSpPr>
            <a:cxnSpLocks/>
          </p:cNvCxnSpPr>
          <p:nvPr/>
        </p:nvCxnSpPr>
        <p:spPr>
          <a:xfrm flipH="1" flipV="1">
            <a:off x="2111413" y="2847109"/>
            <a:ext cx="465533" cy="286367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30B880-8326-2B4C-BF64-3F52C8AECEF9}"/>
              </a:ext>
            </a:extLst>
          </p:cNvPr>
          <p:cNvCxnSpPr>
            <a:cxnSpLocks/>
          </p:cNvCxnSpPr>
          <p:nvPr/>
        </p:nvCxnSpPr>
        <p:spPr>
          <a:xfrm flipV="1">
            <a:off x="2599638" y="2421083"/>
            <a:ext cx="1525535" cy="3289705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8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0B9CA32-8800-8A41-99C7-F216EE13A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88"/>
          <a:stretch/>
        </p:blipFill>
        <p:spPr>
          <a:xfrm>
            <a:off x="6096000" y="2680855"/>
            <a:ext cx="6046960" cy="1431650"/>
          </a:xfrm>
          <a:prstGeom prst="rect">
            <a:avLst/>
          </a:prstGeom>
        </p:spPr>
      </p:pic>
      <p:pic>
        <p:nvPicPr>
          <p:cNvPr id="7" name="Picture 6" descr="A diagram of a system&#10;&#10;Description automatically generated with low confidence">
            <a:extLst>
              <a:ext uri="{FF2B5EF4-FFF2-40B4-BE49-F238E27FC236}">
                <a16:creationId xmlns:a16="http://schemas.microsoft.com/office/drawing/2014/main" id="{49983E09-6A01-A34D-A34C-E1D73211A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459"/>
            <a:ext cx="6138933" cy="5004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40519-4208-424A-8F73-3107BF2F3984}"/>
              </a:ext>
            </a:extLst>
          </p:cNvPr>
          <p:cNvSpPr txBox="1"/>
          <p:nvPr/>
        </p:nvSpPr>
        <p:spPr>
          <a:xfrm>
            <a:off x="379268" y="371388"/>
            <a:ext cx="6099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Calibri" pitchFamily="34" charset="0"/>
                <a:ea typeface="宋体" charset="-122"/>
                <a:cs typeface="Calibri" pitchFamily="34" charset="0"/>
              </a:rPr>
              <a:t>Chord Routing</a:t>
            </a:r>
            <a:endParaRPr lang="en-US" sz="32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B6D3FB1-8D28-1D41-AAD8-273F624D67F2}"/>
              </a:ext>
            </a:extLst>
          </p:cNvPr>
          <p:cNvSpPr txBox="1">
            <a:spLocks/>
          </p:cNvSpPr>
          <p:nvPr/>
        </p:nvSpPr>
        <p:spPr>
          <a:xfrm>
            <a:off x="0" y="6474940"/>
            <a:ext cx="7116743" cy="1705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What is the routing table of node 9 when adding node 12.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AE3CC7-2BB3-8B4A-A22A-45EFAB4947B8}"/>
              </a:ext>
            </a:extLst>
          </p:cNvPr>
          <p:cNvCxnSpPr>
            <a:cxnSpLocks/>
          </p:cNvCxnSpPr>
          <p:nvPr/>
        </p:nvCxnSpPr>
        <p:spPr>
          <a:xfrm flipV="1">
            <a:off x="730792" y="4127953"/>
            <a:ext cx="749397" cy="234698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2C922C-D0DF-1B42-9630-5D4E8A0ABEBA}"/>
              </a:ext>
            </a:extLst>
          </p:cNvPr>
          <p:cNvCxnSpPr>
            <a:cxnSpLocks/>
          </p:cNvCxnSpPr>
          <p:nvPr/>
        </p:nvCxnSpPr>
        <p:spPr>
          <a:xfrm flipH="1" flipV="1">
            <a:off x="1722889" y="4778977"/>
            <a:ext cx="781320" cy="94220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8F93FA-589D-7F4C-80AF-FC2CC7B0EE65}"/>
              </a:ext>
            </a:extLst>
          </p:cNvPr>
          <p:cNvCxnSpPr>
            <a:cxnSpLocks/>
          </p:cNvCxnSpPr>
          <p:nvPr/>
        </p:nvCxnSpPr>
        <p:spPr>
          <a:xfrm flipH="1" flipV="1">
            <a:off x="2111413" y="2847109"/>
            <a:ext cx="465533" cy="286367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30B880-8326-2B4C-BF64-3F52C8AECEF9}"/>
              </a:ext>
            </a:extLst>
          </p:cNvPr>
          <p:cNvCxnSpPr>
            <a:cxnSpLocks/>
          </p:cNvCxnSpPr>
          <p:nvPr/>
        </p:nvCxnSpPr>
        <p:spPr>
          <a:xfrm flipV="1">
            <a:off x="2599638" y="2421083"/>
            <a:ext cx="1525535" cy="3289705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47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39B5DC7-4431-D14A-B828-E4F0E5203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360" y="-36941"/>
            <a:ext cx="8054640" cy="6894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717D1D-01F3-D94D-965F-2E1CA8F8850A}"/>
              </a:ext>
            </a:extLst>
          </p:cNvPr>
          <p:cNvSpPr txBox="1"/>
          <p:nvPr/>
        </p:nvSpPr>
        <p:spPr>
          <a:xfrm>
            <a:off x="0" y="0"/>
            <a:ext cx="6099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Calibri" pitchFamily="34" charset="0"/>
                <a:ea typeface="宋体" charset="-122"/>
                <a:cs typeface="Calibri" pitchFamily="34" charset="0"/>
              </a:rPr>
              <a:t>Chord Routing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80288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“</a:t>
            </a:r>
            <a:r>
              <a:rPr lang="en-US" altLang="zh-CN" dirty="0">
                <a:solidFill>
                  <a:srgbClr val="0000FF"/>
                </a:solidFill>
              </a:rPr>
              <a:t>Distributed Supercomputing</a:t>
            </a:r>
            <a:r>
              <a:rPr lang="en-US" altLang="zh-CN" dirty="0"/>
              <a:t>”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Came out in the early 1990s, led by Ian Foster, et. al.</a:t>
            </a:r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US" altLang="zh-CN" dirty="0"/>
              <a:t>Enable communities (“virtual organizations, VO”)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Share geographically distributed resources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Pursue common goals, assuming the absence of central control, omniscience, trust relationships</a:t>
            </a:r>
          </a:p>
          <a:p>
            <a:pPr>
              <a:lnSpc>
                <a:spcPct val="90000"/>
              </a:lnSpc>
              <a:buNone/>
            </a:pP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US" altLang="zh-CN" dirty="0"/>
              <a:t>Resources: HPC systems, visualization devices, storage systems, sensors, instruments, people, ….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4/5/22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Computing Systems</a:t>
            </a:r>
          </a:p>
        </p:txBody>
      </p:sp>
    </p:spTree>
    <p:extLst>
      <p:ext uri="{BB962C8B-B14F-4D97-AF65-F5344CB8AC3E}">
        <p14:creationId xmlns:p14="http://schemas.microsoft.com/office/powerpoint/2010/main" val="369797591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ystem&#10;&#10;Description automatically generated with low confidence">
            <a:extLst>
              <a:ext uri="{FF2B5EF4-FFF2-40B4-BE49-F238E27FC236}">
                <a16:creationId xmlns:a16="http://schemas.microsoft.com/office/drawing/2014/main" id="{D4240ED8-7DA7-A242-8106-80AC1B371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694" y="0"/>
            <a:ext cx="8412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55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F600A58-AA49-6542-860E-E0192EF09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95" y="2229318"/>
            <a:ext cx="5407205" cy="462868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4AD241-F130-2843-AFAB-0341564BB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38" y="13086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How many entries in the routing table for a ring of 16 nodes? 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How many entries in the routing table for a ring of 32 nodes? 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How many entries in the routing table for a ring of 1,000 nodes? 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How many entries in the routing table for a ring of 1,000,000 nodes?  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27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F600A58-AA49-6542-860E-E0192EF09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95" y="2229318"/>
            <a:ext cx="5407205" cy="462868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4AD241-F130-2843-AFAB-0341564BB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38" y="130868"/>
            <a:ext cx="1150142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How many queries to be sent over the network for a ring of 16 nodes? 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/>
              <a:t>(in the worst case if we use 1 vs. n entries in the routing table)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How many queries to be sent over the network for a ring of 32 nodes? 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How many queries to be sent over the network for a ring of 1,000 nodes? 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How many queries to be sent over the network for a ring of 1,000,000 nodes?  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4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F600A58-AA49-6542-860E-E0192EF09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95" y="2229318"/>
            <a:ext cx="5407205" cy="462868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4AD241-F130-2843-AFAB-0341564BB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38" y="130868"/>
            <a:ext cx="11501426" cy="112952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When we only have a small number of available nodes (say 3), what do we have in the routing table?  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0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009E-1C22-4447-A201-F377FC1F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523B9-5F29-564F-B684-E98D7FBB2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Fill in the routing table (IP address of the referenced computers)</a:t>
            </a:r>
          </a:p>
          <a:p>
            <a:r>
              <a:rPr lang="en-US" dirty="0"/>
              <a:t>Sequence of query for a search</a:t>
            </a:r>
          </a:p>
        </p:txBody>
      </p:sp>
    </p:spTree>
    <p:extLst>
      <p:ext uri="{BB962C8B-B14F-4D97-AF65-F5344CB8AC3E}">
        <p14:creationId xmlns:p14="http://schemas.microsoft.com/office/powerpoint/2010/main" val="2911486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E513-96D4-BA4F-9C28-D3C93EC3C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Benefit:</a:t>
            </a:r>
          </a:p>
          <a:p>
            <a:pPr lvl="1"/>
            <a:r>
              <a:rPr lang="en-US" dirty="0"/>
              <a:t>When a node joining or leaving the P2P network, only one node need to be updated. </a:t>
            </a:r>
          </a:p>
        </p:txBody>
      </p:sp>
    </p:spTree>
    <p:extLst>
      <p:ext uri="{BB962C8B-B14F-4D97-AF65-F5344CB8AC3E}">
        <p14:creationId xmlns:p14="http://schemas.microsoft.com/office/powerpoint/2010/main" val="2264644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Rely on randomized algorithms for constructing an overlay (logical) network</a:t>
            </a:r>
          </a:p>
          <a:p>
            <a:r>
              <a:rPr lang="en-US" dirty="0"/>
              <a:t>Each node maintains a list of neighbors</a:t>
            </a:r>
          </a:p>
          <a:p>
            <a:r>
              <a:rPr lang="en-US" dirty="0"/>
              <a:t>Data assumed to be randomly placed on nodes</a:t>
            </a:r>
          </a:p>
          <a:p>
            <a:r>
              <a:rPr lang="en-US" dirty="0"/>
              <a:t>Search query to locate a specific data item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9E03-A59D-455E-A153-997309D575F0}" type="datetime1">
              <a:rPr lang="en-US" altLang="zh-CN" smtClean="0"/>
              <a:pPr/>
              <a:t>4/5/22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Yong Chen, Texas Tech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itchFamily="34" charset="0"/>
                <a:ea typeface="宋体" charset="-122"/>
                <a:cs typeface="Calibri" pitchFamily="34" charset="0"/>
              </a:rPr>
              <a:t>Unstructured Peer-to-Peer Architectures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47534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Membership management</a:t>
            </a:r>
          </a:p>
          <a:p>
            <a:r>
              <a:rPr lang="en-US" dirty="0"/>
              <a:t>Each node maintains a list of </a:t>
            </a:r>
            <a:r>
              <a:rPr lang="en-US" i="1" dirty="0"/>
              <a:t>c</a:t>
            </a:r>
            <a:r>
              <a:rPr lang="en-US" dirty="0"/>
              <a:t> neighbors</a:t>
            </a:r>
          </a:p>
          <a:p>
            <a:pPr lvl="1"/>
            <a:r>
              <a:rPr lang="en-US" dirty="0"/>
              <a:t>Referred as a </a:t>
            </a:r>
            <a:r>
              <a:rPr lang="en-US" dirty="0">
                <a:solidFill>
                  <a:srgbClr val="0000FF"/>
                </a:solidFill>
              </a:rPr>
              <a:t>partial view</a:t>
            </a:r>
          </a:p>
          <a:p>
            <a:r>
              <a:rPr lang="en-US" dirty="0"/>
              <a:t>Each neighbor associated with an age</a:t>
            </a:r>
          </a:p>
          <a:p>
            <a:r>
              <a:rPr lang="en-US" dirty="0"/>
              <a:t>Nodes regularly exchange entries from partial view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4/5/22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Yong Chen, Texas Tech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37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itchFamily="34" charset="0"/>
                <a:ea typeface="宋体" charset="-122"/>
                <a:cs typeface="Calibri" pitchFamily="34" charset="0"/>
              </a:rPr>
              <a:t>Unstructured Peer-to-Peer Architectures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90032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i="1" dirty="0"/>
              <a:t>Distributed Systems: Principles and Paradigms (2nd Edition), </a:t>
            </a:r>
            <a:r>
              <a:rPr lang="en-US" dirty="0"/>
              <a:t>by Andrew S. </a:t>
            </a:r>
            <a:r>
              <a:rPr lang="en-US" dirty="0" err="1"/>
              <a:t>Tanenbaum</a:t>
            </a:r>
            <a:r>
              <a:rPr lang="en-US" dirty="0"/>
              <a:t> and Maarten Van Steen </a:t>
            </a:r>
          </a:p>
          <a:p>
            <a:pPr lvl="1"/>
            <a:r>
              <a:rPr lang="en-US" dirty="0"/>
              <a:t>Publisher: Prentice Hall</a:t>
            </a:r>
          </a:p>
          <a:p>
            <a:pPr lvl="1"/>
            <a:r>
              <a:rPr lang="en-US" dirty="0"/>
              <a:t>ISBN-10: 0132392275</a:t>
            </a:r>
          </a:p>
          <a:p>
            <a:pPr lvl="1"/>
            <a:r>
              <a:rPr lang="en-US" dirty="0"/>
              <a:t>ISBN-13: 978-0132392273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i="1" dirty="0"/>
              <a:t>Modern Operating Systems (4th Edition), </a:t>
            </a:r>
            <a:r>
              <a:rPr lang="en-US" dirty="0"/>
              <a:t>by Andrew S. </a:t>
            </a:r>
            <a:r>
              <a:rPr lang="en-US" dirty="0" err="1"/>
              <a:t>Tanenbaum</a:t>
            </a:r>
            <a:br>
              <a:rPr lang="en-US" dirty="0"/>
            </a:br>
            <a:r>
              <a:rPr lang="en-US" dirty="0"/>
              <a:t>Publisher: Prentice Hall</a:t>
            </a:r>
          </a:p>
          <a:p>
            <a:pPr lvl="1"/>
            <a:r>
              <a:rPr lang="en-US" i="1" dirty="0"/>
              <a:t>ISBN-10: 013359162X</a:t>
            </a:r>
          </a:p>
          <a:p>
            <a:pPr lvl="1"/>
            <a:r>
              <a:rPr lang="en-US" dirty="0"/>
              <a:t>ISBN-13: 978-0133591620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4/5/22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38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Figures are from books and online resources</a:t>
            </a:r>
          </a:p>
        </p:txBody>
      </p:sp>
    </p:spTree>
    <p:extLst>
      <p:ext uri="{BB962C8B-B14F-4D97-AF65-F5344CB8AC3E}">
        <p14:creationId xmlns:p14="http://schemas.microsoft.com/office/powerpoint/2010/main" val="408898145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computing paradigm that</a:t>
            </a:r>
          </a:p>
          <a:p>
            <a:pPr lvl="1"/>
            <a:r>
              <a:rPr lang="en-US" sz="2000" dirty="0"/>
              <a:t>Uses the Internet and remote servers to </a:t>
            </a:r>
            <a:r>
              <a:rPr lang="en-US" sz="2000" dirty="0">
                <a:solidFill>
                  <a:srgbClr val="0000FF"/>
                </a:solidFill>
              </a:rPr>
              <a:t>host data and applications</a:t>
            </a:r>
            <a:r>
              <a:rPr lang="en-US" sz="2000" dirty="0"/>
              <a:t> for users by utilizing service-oriented architecture, virtualization and storage techniques (‘</a:t>
            </a:r>
            <a:r>
              <a:rPr lang="en-US" sz="2000" dirty="0">
                <a:solidFill>
                  <a:srgbClr val="0000FF"/>
                </a:solidFill>
              </a:rPr>
              <a:t>hosting</a:t>
            </a:r>
            <a:r>
              <a:rPr lang="en-US" sz="2000" dirty="0"/>
              <a:t>’)</a:t>
            </a:r>
          </a:p>
          <a:p>
            <a:r>
              <a:rPr lang="en-US" sz="2400" dirty="0"/>
              <a:t>A large-scale distributed computing paradigm driven by</a:t>
            </a:r>
          </a:p>
          <a:p>
            <a:pPr lvl="1"/>
            <a:r>
              <a:rPr lang="en-US" sz="2000" dirty="0"/>
              <a:t>Economies of scale, pay as you go model</a:t>
            </a:r>
          </a:p>
          <a:p>
            <a:pPr lvl="1"/>
            <a:r>
              <a:rPr lang="en-US" sz="2000" dirty="0"/>
              <a:t>Virtualization, dynamically-scalable resources</a:t>
            </a:r>
          </a:p>
          <a:p>
            <a:pPr lvl="1"/>
            <a:r>
              <a:rPr lang="en-US" sz="2000" dirty="0"/>
              <a:t>Delivered on demand over the Internet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4/5/22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Systems</a:t>
            </a:r>
          </a:p>
        </p:txBody>
      </p:sp>
    </p:spTree>
    <p:extLst>
      <p:ext uri="{BB962C8B-B14F-4D97-AF65-F5344CB8AC3E}">
        <p14:creationId xmlns:p14="http://schemas.microsoft.com/office/powerpoint/2010/main" val="277498767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6474" y="1621697"/>
            <a:ext cx="2171700" cy="2895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RightFacing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 t="21631" b="13477"/>
          <a:stretch>
            <a:fillRect/>
          </a:stretch>
        </p:blipFill>
        <p:spPr bwMode="auto">
          <a:xfrm>
            <a:off x="5241675" y="1439713"/>
            <a:ext cx="5146127" cy="22266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2" name="Group 54"/>
          <p:cNvGrpSpPr/>
          <p:nvPr/>
        </p:nvGrpSpPr>
        <p:grpSpPr>
          <a:xfrm>
            <a:off x="1584074" y="3452374"/>
            <a:ext cx="4318000" cy="2895600"/>
            <a:chOff x="533400" y="1752600"/>
            <a:chExt cx="8128000" cy="5105400"/>
          </a:xfrm>
        </p:grpSpPr>
        <p:pic>
          <p:nvPicPr>
            <p:cNvPr id="56" name="Picture 2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6926" y="1752600"/>
              <a:ext cx="8004474" cy="5105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7" name="Oval 4"/>
            <p:cNvSpPr>
              <a:spLocks/>
            </p:cNvSpPr>
            <p:nvPr/>
          </p:nvSpPr>
          <p:spPr bwMode="auto">
            <a:xfrm>
              <a:off x="1175734" y="4858359"/>
              <a:ext cx="172936" cy="172542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8" name="Oval 5"/>
            <p:cNvSpPr>
              <a:spLocks/>
            </p:cNvSpPr>
            <p:nvPr/>
          </p:nvSpPr>
          <p:spPr bwMode="auto">
            <a:xfrm>
              <a:off x="6141473" y="3921702"/>
              <a:ext cx="209994" cy="197191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9" name="Oval 6"/>
            <p:cNvSpPr>
              <a:spLocks/>
            </p:cNvSpPr>
            <p:nvPr/>
          </p:nvSpPr>
          <p:spPr bwMode="auto">
            <a:xfrm>
              <a:off x="6067357" y="3638240"/>
              <a:ext cx="172936" cy="184867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0" name="Oval 7"/>
            <p:cNvSpPr>
              <a:spLocks/>
            </p:cNvSpPr>
            <p:nvPr/>
          </p:nvSpPr>
          <p:spPr bwMode="auto">
            <a:xfrm>
              <a:off x="7154385" y="3527320"/>
              <a:ext cx="205362" cy="217218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1" name="Oval 8"/>
            <p:cNvSpPr>
              <a:spLocks/>
            </p:cNvSpPr>
            <p:nvPr/>
          </p:nvSpPr>
          <p:spPr bwMode="auto">
            <a:xfrm>
              <a:off x="4202117" y="6189399"/>
              <a:ext cx="135878" cy="135569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2" name="Oval 9"/>
            <p:cNvSpPr>
              <a:spLocks/>
            </p:cNvSpPr>
            <p:nvPr/>
          </p:nvSpPr>
          <p:spPr bwMode="auto">
            <a:xfrm>
              <a:off x="6680354" y="4598005"/>
              <a:ext cx="111173" cy="110920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3" name="Oval 10"/>
            <p:cNvSpPr>
              <a:spLocks/>
            </p:cNvSpPr>
            <p:nvPr/>
          </p:nvSpPr>
          <p:spPr bwMode="auto">
            <a:xfrm>
              <a:off x="5770895" y="3738376"/>
              <a:ext cx="172936" cy="184867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4" name="Oval 11"/>
            <p:cNvSpPr>
              <a:spLocks/>
            </p:cNvSpPr>
            <p:nvPr/>
          </p:nvSpPr>
          <p:spPr bwMode="auto">
            <a:xfrm>
              <a:off x="5928391" y="3379426"/>
              <a:ext cx="123526" cy="123244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5" name="Rectangle 12"/>
            <p:cNvSpPr>
              <a:spLocks/>
            </p:cNvSpPr>
            <p:nvPr/>
          </p:nvSpPr>
          <p:spPr bwMode="auto">
            <a:xfrm>
              <a:off x="533400" y="5314364"/>
              <a:ext cx="975854" cy="209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39688" algn="ctr"/>
              <a:r>
                <a:rPr lang="en-US" sz="1100" b="1">
                  <a:solidFill>
                    <a:srgbClr val="CBDAFF"/>
                  </a:solidFill>
                  <a:cs typeface="Arial" charset="0"/>
                  <a:sym typeface="Arial" charset="0"/>
                </a:rPr>
                <a:t>SDSC</a:t>
              </a:r>
            </a:p>
          </p:txBody>
        </p:sp>
        <p:sp>
          <p:nvSpPr>
            <p:cNvPr id="66" name="Rectangle 13"/>
            <p:cNvSpPr>
              <a:spLocks/>
            </p:cNvSpPr>
            <p:nvPr/>
          </p:nvSpPr>
          <p:spPr bwMode="auto">
            <a:xfrm>
              <a:off x="3102737" y="6189399"/>
              <a:ext cx="988207" cy="2464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39688" algn="ctr"/>
              <a:r>
                <a:rPr lang="en-US" sz="1200" b="1">
                  <a:solidFill>
                    <a:srgbClr val="CBDAFF"/>
                  </a:solidFill>
                  <a:cs typeface="Arial" charset="0"/>
                  <a:sym typeface="Arial" charset="0"/>
                </a:rPr>
                <a:t>TACC</a:t>
              </a:r>
            </a:p>
          </p:txBody>
        </p:sp>
        <p:sp>
          <p:nvSpPr>
            <p:cNvPr id="67" name="Rectangle 14"/>
            <p:cNvSpPr>
              <a:spLocks/>
            </p:cNvSpPr>
            <p:nvPr/>
          </p:nvSpPr>
          <p:spPr bwMode="auto">
            <a:xfrm>
              <a:off x="5162539" y="3379425"/>
              <a:ext cx="1028333" cy="298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40639" bIns="0">
              <a:spAutoFit/>
            </a:bodyPr>
            <a:lstStyle/>
            <a:p>
              <a:pPr marL="39688" algn="ctr"/>
              <a:r>
                <a:rPr lang="en-US" sz="1100" b="1">
                  <a:solidFill>
                    <a:srgbClr val="CBDAFF"/>
                  </a:solidFill>
                  <a:cs typeface="Arial" charset="0"/>
                  <a:sym typeface="Arial" charset="0"/>
                </a:rPr>
                <a:t>UC/ANL</a:t>
              </a:r>
            </a:p>
          </p:txBody>
        </p:sp>
        <p:sp>
          <p:nvSpPr>
            <p:cNvPr id="68" name="Rectangle 15"/>
            <p:cNvSpPr>
              <a:spLocks/>
            </p:cNvSpPr>
            <p:nvPr/>
          </p:nvSpPr>
          <p:spPr bwMode="auto">
            <a:xfrm>
              <a:off x="4869157" y="3860080"/>
              <a:ext cx="988207" cy="209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39688" algn="ctr"/>
              <a:r>
                <a:rPr lang="en-US" sz="1100" b="1">
                  <a:solidFill>
                    <a:srgbClr val="CBDAFF"/>
                  </a:solidFill>
                  <a:cs typeface="Arial" charset="0"/>
                  <a:sym typeface="Arial" charset="0"/>
                </a:rPr>
                <a:t>NCSA</a:t>
              </a:r>
            </a:p>
          </p:txBody>
        </p:sp>
        <p:sp>
          <p:nvSpPr>
            <p:cNvPr id="69" name="Rectangle 16"/>
            <p:cNvSpPr>
              <a:spLocks/>
            </p:cNvSpPr>
            <p:nvPr/>
          </p:nvSpPr>
          <p:spPr bwMode="auto">
            <a:xfrm>
              <a:off x="6734397" y="4414679"/>
              <a:ext cx="1012912" cy="209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39688" algn="ctr"/>
              <a:r>
                <a:rPr lang="en-US" sz="1100" b="1">
                  <a:solidFill>
                    <a:srgbClr val="CBDAFF"/>
                  </a:solidFill>
                  <a:cs typeface="Arial" charset="0"/>
                  <a:sym typeface="Arial" charset="0"/>
                </a:rPr>
                <a:t>ORNL</a:t>
              </a:r>
            </a:p>
          </p:txBody>
        </p:sp>
        <p:sp>
          <p:nvSpPr>
            <p:cNvPr id="70" name="Rectangle 17"/>
            <p:cNvSpPr>
              <a:spLocks/>
            </p:cNvSpPr>
            <p:nvPr/>
          </p:nvSpPr>
          <p:spPr bwMode="auto">
            <a:xfrm>
              <a:off x="6183542" y="3551968"/>
              <a:ext cx="467095" cy="298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40639" bIns="0">
              <a:spAutoFit/>
            </a:bodyPr>
            <a:lstStyle/>
            <a:p>
              <a:pPr marL="39688" algn="ctr"/>
              <a:r>
                <a:rPr lang="en-US" sz="1100" b="1">
                  <a:solidFill>
                    <a:srgbClr val="CBDAFF"/>
                  </a:solidFill>
                  <a:cs typeface="Arial" charset="0"/>
                  <a:sym typeface="Arial" charset="0"/>
                </a:rPr>
                <a:t>PU</a:t>
              </a:r>
            </a:p>
          </p:txBody>
        </p:sp>
        <p:sp>
          <p:nvSpPr>
            <p:cNvPr id="71" name="Rectangle 18"/>
            <p:cNvSpPr>
              <a:spLocks/>
            </p:cNvSpPr>
            <p:nvPr/>
          </p:nvSpPr>
          <p:spPr bwMode="auto">
            <a:xfrm>
              <a:off x="6293095" y="3955593"/>
              <a:ext cx="394677" cy="298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40639" bIns="0">
              <a:spAutoFit/>
            </a:bodyPr>
            <a:lstStyle/>
            <a:p>
              <a:pPr marL="39688" algn="ctr"/>
              <a:r>
                <a:rPr lang="en-US" sz="1100" b="1">
                  <a:solidFill>
                    <a:srgbClr val="CBDAFF"/>
                  </a:solidFill>
                  <a:cs typeface="Arial" charset="0"/>
                  <a:sym typeface="Arial" charset="0"/>
                </a:rPr>
                <a:t>IU</a:t>
              </a:r>
            </a:p>
          </p:txBody>
        </p:sp>
        <p:sp>
          <p:nvSpPr>
            <p:cNvPr id="72" name="Rectangle 19"/>
            <p:cNvSpPr>
              <a:spLocks/>
            </p:cNvSpPr>
            <p:nvPr/>
          </p:nvSpPr>
          <p:spPr bwMode="auto">
            <a:xfrm>
              <a:off x="6904214" y="3305480"/>
              <a:ext cx="563652" cy="298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40639" bIns="0">
              <a:spAutoFit/>
            </a:bodyPr>
            <a:lstStyle/>
            <a:p>
              <a:pPr marL="39688" algn="ctr"/>
              <a:r>
                <a:rPr lang="en-US" sz="1100" b="1">
                  <a:solidFill>
                    <a:srgbClr val="CBDAFF"/>
                  </a:solidFill>
                  <a:cs typeface="Arial" charset="0"/>
                  <a:sym typeface="Arial" charset="0"/>
                </a:rPr>
                <a:t>PSC</a:t>
              </a:r>
            </a:p>
          </p:txBody>
        </p:sp>
        <p:sp>
          <p:nvSpPr>
            <p:cNvPr id="73" name="Oval 20"/>
            <p:cNvSpPr>
              <a:spLocks/>
            </p:cNvSpPr>
            <p:nvPr/>
          </p:nvSpPr>
          <p:spPr bwMode="auto">
            <a:xfrm>
              <a:off x="3147516" y="3807701"/>
              <a:ext cx="160584" cy="160218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4" name="Rectangle 21"/>
            <p:cNvSpPr>
              <a:spLocks/>
            </p:cNvSpPr>
            <p:nvPr/>
          </p:nvSpPr>
          <p:spPr bwMode="auto">
            <a:xfrm>
              <a:off x="2825001" y="4029540"/>
              <a:ext cx="780905" cy="298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40639" bIns="0">
              <a:spAutoFit/>
            </a:bodyPr>
            <a:lstStyle/>
            <a:p>
              <a:pPr marL="39688" algn="ctr"/>
              <a:r>
                <a:rPr lang="en-US" sz="1100" b="1">
                  <a:solidFill>
                    <a:srgbClr val="CBDAFF"/>
                  </a:solidFill>
                  <a:cs typeface="Arial" charset="0"/>
                  <a:sym typeface="Arial" charset="0"/>
                </a:rPr>
                <a:t>NCAR</a:t>
              </a:r>
            </a:p>
          </p:txBody>
        </p:sp>
        <p:sp>
          <p:nvSpPr>
            <p:cNvPr id="75" name="Oval 25"/>
            <p:cNvSpPr>
              <a:spLocks/>
            </p:cNvSpPr>
            <p:nvPr/>
          </p:nvSpPr>
          <p:spPr bwMode="auto">
            <a:xfrm>
              <a:off x="1319333" y="4993928"/>
              <a:ext cx="148231" cy="160218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6" name="Oval 26"/>
            <p:cNvSpPr>
              <a:spLocks/>
            </p:cNvSpPr>
            <p:nvPr/>
          </p:nvSpPr>
          <p:spPr bwMode="auto">
            <a:xfrm>
              <a:off x="5953096" y="3897053"/>
              <a:ext cx="148231" cy="184867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7" name="Oval 27"/>
            <p:cNvSpPr>
              <a:spLocks/>
            </p:cNvSpPr>
            <p:nvPr/>
          </p:nvSpPr>
          <p:spPr bwMode="auto">
            <a:xfrm>
              <a:off x="5709133" y="3861620"/>
              <a:ext cx="222347" cy="221840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8" name="Oval 28"/>
            <p:cNvSpPr>
              <a:spLocks/>
            </p:cNvSpPr>
            <p:nvPr/>
          </p:nvSpPr>
          <p:spPr bwMode="auto">
            <a:xfrm>
              <a:off x="5832658" y="3984865"/>
              <a:ext cx="206906" cy="220299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9" name="Oval 29"/>
            <p:cNvSpPr>
              <a:spLocks/>
            </p:cNvSpPr>
            <p:nvPr/>
          </p:nvSpPr>
          <p:spPr bwMode="auto">
            <a:xfrm>
              <a:off x="7174458" y="3732213"/>
              <a:ext cx="98821" cy="123244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0" name="Oval 30"/>
            <p:cNvSpPr>
              <a:spLocks/>
            </p:cNvSpPr>
            <p:nvPr/>
          </p:nvSpPr>
          <p:spPr bwMode="auto">
            <a:xfrm>
              <a:off x="7026227" y="3596645"/>
              <a:ext cx="135878" cy="147893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1" name="Oval 31"/>
            <p:cNvSpPr>
              <a:spLocks/>
            </p:cNvSpPr>
            <p:nvPr/>
          </p:nvSpPr>
          <p:spPr bwMode="auto">
            <a:xfrm>
              <a:off x="1121692" y="4990847"/>
              <a:ext cx="160584" cy="147893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2" name="Oval 32"/>
            <p:cNvSpPr>
              <a:spLocks/>
            </p:cNvSpPr>
            <p:nvPr/>
          </p:nvSpPr>
          <p:spPr bwMode="auto">
            <a:xfrm>
              <a:off x="1175734" y="5067875"/>
              <a:ext cx="205362" cy="218759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3" name="Oval 33"/>
            <p:cNvSpPr>
              <a:spLocks/>
            </p:cNvSpPr>
            <p:nvPr/>
          </p:nvSpPr>
          <p:spPr bwMode="auto">
            <a:xfrm>
              <a:off x="4296306" y="5942910"/>
              <a:ext cx="305726" cy="337382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4" name="Oval 34"/>
            <p:cNvSpPr>
              <a:spLocks/>
            </p:cNvSpPr>
            <p:nvPr/>
          </p:nvSpPr>
          <p:spPr bwMode="auto">
            <a:xfrm>
              <a:off x="5795601" y="3465697"/>
              <a:ext cx="135878" cy="135569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5" name="Oval 35"/>
            <p:cNvSpPr>
              <a:spLocks/>
            </p:cNvSpPr>
            <p:nvPr/>
          </p:nvSpPr>
          <p:spPr bwMode="auto">
            <a:xfrm>
              <a:off x="3547430" y="5228093"/>
              <a:ext cx="963502" cy="887360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 lIns="0" tIns="0" rIns="40639" bIns="0" anchor="ctr"/>
            <a:lstStyle/>
            <a:p>
              <a:pPr marL="39688" algn="ctr"/>
              <a:r>
                <a:rPr lang="en-US" sz="1050" dirty="0">
                  <a:solidFill>
                    <a:srgbClr val="E1E0F4"/>
                  </a:solidFill>
                  <a:cs typeface="Arial" charset="0"/>
                  <a:sym typeface="Arial" charset="0"/>
                </a:rPr>
                <a:t>2007</a:t>
              </a:r>
            </a:p>
            <a:p>
              <a:pPr marL="39688" algn="ctr"/>
              <a:r>
                <a:rPr lang="en-US" sz="1000" dirty="0">
                  <a:solidFill>
                    <a:srgbClr val="E1E0F4"/>
                  </a:solidFill>
                  <a:cs typeface="Arial" charset="0"/>
                  <a:sym typeface="Arial" charset="0"/>
                </a:rPr>
                <a:t>(504TF)</a:t>
              </a:r>
            </a:p>
          </p:txBody>
        </p:sp>
        <p:sp>
          <p:nvSpPr>
            <p:cNvPr id="86" name="Oval 36"/>
            <p:cNvSpPr>
              <a:spLocks/>
            </p:cNvSpPr>
            <p:nvPr/>
          </p:nvSpPr>
          <p:spPr bwMode="auto">
            <a:xfrm>
              <a:off x="5548549" y="4011054"/>
              <a:ext cx="370578" cy="403625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7" name="Oval 38"/>
            <p:cNvSpPr>
              <a:spLocks/>
            </p:cNvSpPr>
            <p:nvPr/>
          </p:nvSpPr>
          <p:spPr bwMode="auto">
            <a:xfrm>
              <a:off x="6067357" y="4192839"/>
              <a:ext cx="1185848" cy="1183146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 lIns="0" tIns="0" rIns="40639" bIns="0" anchor="ctr"/>
            <a:lstStyle/>
            <a:p>
              <a:pPr marL="39688" algn="ctr"/>
              <a:r>
                <a:rPr lang="en-US" sz="1050">
                  <a:solidFill>
                    <a:srgbClr val="E1E0F4"/>
                  </a:solidFill>
                  <a:cs typeface="Arial" charset="0"/>
                  <a:sym typeface="Arial" charset="0"/>
                </a:rPr>
                <a:t>2008</a:t>
              </a:r>
            </a:p>
            <a:p>
              <a:pPr marL="39688" algn="ctr"/>
              <a:r>
                <a:rPr lang="en-US" sz="1050">
                  <a:solidFill>
                    <a:srgbClr val="E1E0F4"/>
                  </a:solidFill>
                  <a:cs typeface="Arial" charset="0"/>
                  <a:sym typeface="Arial" charset="0"/>
                </a:rPr>
                <a:t>(~1PF)</a:t>
              </a:r>
            </a:p>
          </p:txBody>
        </p:sp>
        <p:sp>
          <p:nvSpPr>
            <p:cNvPr id="88" name="Oval 39"/>
            <p:cNvSpPr>
              <a:spLocks/>
            </p:cNvSpPr>
            <p:nvPr/>
          </p:nvSpPr>
          <p:spPr bwMode="auto">
            <a:xfrm>
              <a:off x="5029740" y="5523879"/>
              <a:ext cx="205362" cy="217218"/>
            </a:xfrm>
            <a:prstGeom prst="ellipse">
              <a:avLst/>
            </a:prstGeom>
            <a:solidFill>
              <a:srgbClr val="B70800"/>
            </a:solidFill>
            <a:ln w="9525">
              <a:solidFill>
                <a:srgbClr val="DFD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9" name="Rectangle 40"/>
            <p:cNvSpPr>
              <a:spLocks/>
            </p:cNvSpPr>
            <p:nvPr/>
          </p:nvSpPr>
          <p:spPr bwMode="auto">
            <a:xfrm>
              <a:off x="4881509" y="4858359"/>
              <a:ext cx="1185848" cy="221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39688" algn="ctr"/>
              <a:r>
                <a:rPr lang="en-US" sz="1100" b="1">
                  <a:solidFill>
                    <a:srgbClr val="CBDAFF"/>
                  </a:solidFill>
                  <a:cs typeface="Arial" charset="0"/>
                  <a:sym typeface="Arial" charset="0"/>
                </a:rPr>
                <a:t>Tennessee</a:t>
              </a:r>
            </a:p>
          </p:txBody>
        </p:sp>
        <p:sp>
          <p:nvSpPr>
            <p:cNvPr id="90" name="Rectangle 41"/>
            <p:cNvSpPr>
              <a:spLocks/>
            </p:cNvSpPr>
            <p:nvPr/>
          </p:nvSpPr>
          <p:spPr bwMode="auto">
            <a:xfrm>
              <a:off x="4436816" y="5228093"/>
              <a:ext cx="988207" cy="2464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39688" algn="ctr"/>
              <a:r>
                <a:rPr lang="en-US" sz="1050" b="1">
                  <a:solidFill>
                    <a:srgbClr val="CBDAFF"/>
                  </a:solidFill>
                  <a:cs typeface="Arial" charset="0"/>
                  <a:sym typeface="Arial" charset="0"/>
                </a:rPr>
                <a:t>LONI/LSU</a:t>
              </a:r>
              <a:endParaRPr lang="en-US" sz="1200" b="1">
                <a:solidFill>
                  <a:srgbClr val="CBDAFF"/>
                </a:solidFill>
                <a:cs typeface="Arial" charset="0"/>
                <a:sym typeface="Arial" charset="0"/>
              </a:endParaRPr>
            </a:p>
          </p:txBody>
        </p:sp>
      </p:grpSp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18075" y="2861824"/>
            <a:ext cx="3457575" cy="3486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2" name="Content Placeholder 2"/>
          <p:cNvSpPr txBox="1">
            <a:spLocks/>
          </p:cNvSpPr>
          <p:nvPr/>
        </p:nvSpPr>
        <p:spPr bwMode="auto">
          <a:xfrm>
            <a:off x="1584074" y="4519174"/>
            <a:ext cx="9144000" cy="1676400"/>
          </a:xfrm>
          <a:prstGeom prst="rect">
            <a:avLst/>
          </a:prstGeom>
          <a:solidFill>
            <a:schemeClr val="bg1">
              <a:alpha val="7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Aft>
                <a:spcPct val="0"/>
              </a:spcAft>
              <a:buFontTx/>
              <a:buChar char="•"/>
              <a:defRPr/>
            </a:pPr>
            <a:r>
              <a:rPr lang="en-US" sz="2200" b="1" i="1" kern="0" dirty="0"/>
              <a:t>Clouds</a:t>
            </a:r>
            <a:r>
              <a:rPr lang="en-US" sz="2200" i="1" kern="0" dirty="0"/>
              <a:t> are a large-scale distributed computing paradigm driven by: </a:t>
            </a:r>
          </a:p>
          <a:p>
            <a:pPr marL="914400" lvl="1" indent="-514350" eaLnBrk="0" fontAlgn="base" hangingPunct="0"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2000" i="1" kern="0" dirty="0"/>
              <a:t>economies of scale</a:t>
            </a:r>
          </a:p>
          <a:p>
            <a:pPr marL="914400" lvl="1" indent="-514350" eaLnBrk="0" fontAlgn="base" hangingPunct="0"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2000" i="1" kern="0" dirty="0"/>
              <a:t>virtualization</a:t>
            </a:r>
          </a:p>
          <a:p>
            <a:pPr marL="914400" lvl="1" indent="-514350" eaLnBrk="0" fontAlgn="base" hangingPunct="0"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2000" i="1" kern="0" dirty="0"/>
              <a:t>dynamically-scalable resources</a:t>
            </a:r>
          </a:p>
          <a:p>
            <a:pPr marL="914400" lvl="1" indent="-514350" eaLnBrk="0" fontAlgn="base" hangingPunct="0"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2000" i="1" kern="0" dirty="0"/>
              <a:t>delivered on demand over the Internet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1584074" y="3528574"/>
            <a:ext cx="9144000" cy="838200"/>
          </a:xfrm>
          <a:prstGeom prst="rect">
            <a:avLst/>
          </a:prstGeom>
          <a:solidFill>
            <a:schemeClr val="bg1">
              <a:alpha val="7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2200" b="1" i="1" kern="0" dirty="0"/>
              <a:t>Grids</a:t>
            </a:r>
            <a:r>
              <a:rPr lang="en-US" sz="2200" i="1" kern="0" dirty="0"/>
              <a:t> tend to be composed of multiple clusters, and are typically loosely coupled, heterogeneous, and geographically dispersed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84074" y="1486231"/>
            <a:ext cx="9144000" cy="838200"/>
          </a:xfrm>
          <a:prstGeom prst="rect">
            <a:avLst/>
          </a:prstGeom>
          <a:solidFill>
            <a:schemeClr val="bg1">
              <a:alpha val="7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200" i="1" kern="0" dirty="0"/>
              <a:t>Computer </a:t>
            </a:r>
            <a:r>
              <a:rPr lang="en-US" sz="2200" b="1" i="1" kern="0" dirty="0"/>
              <a:t>clusters </a:t>
            </a:r>
            <a:r>
              <a:rPr lang="en-US" sz="2200" i="1" kern="0" dirty="0"/>
              <a:t>using commodity processors, network interconnects, and operating systems.</a:t>
            </a:r>
          </a:p>
        </p:txBody>
      </p:sp>
      <p:sp>
        <p:nvSpPr>
          <p:cNvPr id="49" name="Title 48"/>
          <p:cNvSpPr>
            <a:spLocks noGrp="1"/>
          </p:cNvSpPr>
          <p:nvPr>
            <p:ph type="title"/>
          </p:nvPr>
        </p:nvSpPr>
        <p:spPr>
          <a:xfrm>
            <a:off x="796317" y="71568"/>
            <a:ext cx="10211514" cy="1422173"/>
          </a:xfrm>
        </p:spPr>
        <p:txBody>
          <a:bodyPr>
            <a:normAutofit/>
          </a:bodyPr>
          <a:lstStyle/>
          <a:p>
            <a:r>
              <a:rPr lang="en-US" dirty="0"/>
              <a:t>Clusters, Grids and Clouds</a:t>
            </a:r>
          </a:p>
        </p:txBody>
      </p:sp>
      <p:sp>
        <p:nvSpPr>
          <p:cNvPr id="5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45851" y="6577532"/>
            <a:ext cx="7839075" cy="228600"/>
          </a:xfrm>
        </p:spPr>
        <p:txBody>
          <a:bodyPr/>
          <a:lstStyle/>
          <a:p>
            <a:r>
              <a:rPr lang="en-US" dirty="0"/>
              <a:t>From Dr. Yong Chen, Texas Tech University</a:t>
            </a:r>
          </a:p>
        </p:txBody>
      </p:sp>
      <p:sp>
        <p:nvSpPr>
          <p:cNvPr id="5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134601" y="6489701"/>
            <a:ext cx="384175" cy="365125"/>
          </a:xfrm>
        </p:spPr>
        <p:txBody>
          <a:bodyPr/>
          <a:lstStyle/>
          <a:p>
            <a:fld id="{61DF39F4-7961-ED4A-9548-B797DD0F7C8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80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14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System architecture</a:t>
            </a:r>
            <a:r>
              <a:rPr lang="en-US" dirty="0"/>
              <a:t>: depending on how software components placed and their interaction</a:t>
            </a:r>
          </a:p>
          <a:p>
            <a:endParaRPr lang="en-US" dirty="0"/>
          </a:p>
          <a:p>
            <a:r>
              <a:rPr lang="en-US" dirty="0"/>
              <a:t>Centralized architectures</a:t>
            </a:r>
          </a:p>
          <a:p>
            <a:pPr lvl="1"/>
            <a:r>
              <a:rPr lang="en-US" dirty="0"/>
              <a:t>Client-server model</a:t>
            </a:r>
          </a:p>
          <a:p>
            <a:r>
              <a:rPr lang="en-US" dirty="0"/>
              <a:t>Decentralized architectures</a:t>
            </a:r>
          </a:p>
          <a:p>
            <a:pPr lvl="1"/>
            <a:r>
              <a:rPr lang="en-US" dirty="0"/>
              <a:t>Peer-to-peer architectures</a:t>
            </a:r>
          </a:p>
          <a:p>
            <a:r>
              <a:rPr lang="en-US" dirty="0"/>
              <a:t>Hybrid architectures</a:t>
            </a:r>
          </a:p>
          <a:p>
            <a:pPr lvl="1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9E03-A59D-455E-A153-997309D575F0}" type="datetime1">
              <a:rPr lang="en-US" altLang="zh-CN" smtClean="0"/>
              <a:pPr/>
              <a:t>4/5/22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System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9950391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1172818"/>
            <a:ext cx="9144000" cy="823409"/>
          </a:xfrm>
          <a:prstGeom prst="rect">
            <a:avLst/>
          </a:prstGeom>
        </p:spPr>
        <p:txBody>
          <a:bodyPr/>
          <a:lstStyle/>
          <a:p>
            <a:r>
              <a:rPr lang="en-US" altLang="zh-CN" sz="3200" u="sng" dirty="0">
                <a:latin typeface="Calibri" pitchFamily="34" charset="0"/>
                <a:ea typeface="宋体" charset="-122"/>
                <a:cs typeface="Calibri" pitchFamily="34" charset="0"/>
              </a:rPr>
              <a:t>Centralized Architectures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5528257"/>
            <a:ext cx="9144000" cy="5183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Calibri" pitchFamily="34" charset="0"/>
                <a:ea typeface="宋体" charset="-122"/>
                <a:cs typeface="Calibri" pitchFamily="34" charset="0"/>
              </a:rPr>
              <a:t>Figure 2-3. General interaction between a client and a server.</a:t>
            </a:r>
          </a:p>
        </p:txBody>
      </p:sp>
      <p:pic>
        <p:nvPicPr>
          <p:cNvPr id="81924" name="Picture 4" descr="02-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8147" y="3023249"/>
            <a:ext cx="6112054" cy="2327292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3571C8-F0F7-4170-A7C1-FB47C687BF44}" type="datetime1">
              <a:rPr lang="en-US" altLang="zh-CN" smtClean="0"/>
              <a:pPr/>
              <a:t>4/5/22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81200" y="1856526"/>
            <a:ext cx="736436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Processes in a distributed system divided into two groups</a:t>
            </a:r>
          </a:p>
          <a:p>
            <a:r>
              <a:rPr lang="en-US" sz="2400" b="1" dirty="0"/>
              <a:t>Server: </a:t>
            </a:r>
            <a:r>
              <a:rPr lang="en-US" sz="2400" dirty="0"/>
              <a:t>providing service</a:t>
            </a:r>
          </a:p>
          <a:p>
            <a:r>
              <a:rPr lang="en-US" sz="2400" b="1" dirty="0"/>
              <a:t>Client: </a:t>
            </a:r>
            <a:r>
              <a:rPr lang="en-US" sz="2400" dirty="0"/>
              <a:t>requesting service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221134" y="3843867"/>
            <a:ext cx="2374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Request-reply behavior</a:t>
            </a:r>
          </a:p>
        </p:txBody>
      </p:sp>
    </p:spTree>
    <p:extLst>
      <p:ext uri="{BB962C8B-B14F-4D97-AF65-F5344CB8AC3E}">
        <p14:creationId xmlns:p14="http://schemas.microsoft.com/office/powerpoint/2010/main" val="145206793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200" u="sng"/>
              <a:t>Application Layering for Client-Server Model</a:t>
            </a:r>
          </a:p>
        </p:txBody>
      </p:sp>
      <p:sp>
        <p:nvSpPr>
          <p:cNvPr id="7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altLang="zh-CN" sz="2200" dirty="0"/>
              <a:t>Surprisingly often no clear distinction between client/server</a:t>
            </a:r>
          </a:p>
          <a:p>
            <a:pPr>
              <a:buClrTx/>
            </a:pPr>
            <a:r>
              <a:rPr lang="en-US" altLang="zh-CN" sz="2200" dirty="0"/>
              <a:t>Many advocated a layering distinction</a:t>
            </a:r>
          </a:p>
          <a:p>
            <a:pPr lvl="1"/>
            <a:r>
              <a:rPr lang="en-US" altLang="zh-CN" sz="2200" dirty="0"/>
              <a:t>The user-interface level</a:t>
            </a:r>
          </a:p>
          <a:p>
            <a:pPr lvl="1"/>
            <a:r>
              <a:rPr lang="en-US" altLang="zh-CN" sz="2200" dirty="0"/>
              <a:t>The processing level</a:t>
            </a:r>
          </a:p>
          <a:p>
            <a:pPr lvl="1"/>
            <a:r>
              <a:rPr lang="en-US" altLang="zh-CN" sz="2200" dirty="0"/>
              <a:t>The data level</a:t>
            </a:r>
          </a:p>
          <a:p>
            <a:pPr lvl="1"/>
            <a:endParaRPr lang="en-US" altLang="zh-CN" sz="2200" dirty="0"/>
          </a:p>
          <a:p>
            <a:r>
              <a:rPr lang="en-US" altLang="zh-CN" sz="2600" dirty="0"/>
              <a:t>Example: Email server</a:t>
            </a:r>
          </a:p>
          <a:p>
            <a:pPr marL="0">
              <a:buClrTx/>
            </a:pPr>
            <a:endParaRPr lang="en-US" altLang="zh-CN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895907B-C6AE-43AB-B24E-A12F1D0F20B3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4/5/22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8F0885-26C1-F24D-9D5F-B93076B0B1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34" r="2621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2DB48A1-B5F2-D944-9563-BD7B04ADBA09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3291324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991674"/>
            <a:ext cx="9144000" cy="50227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sz="3200" u="sng" dirty="0">
                <a:latin typeface="Calibri" pitchFamily="34" charset="0"/>
                <a:ea typeface="宋体" charset="-122"/>
                <a:cs typeface="Calibri" pitchFamily="34" charset="0"/>
              </a:rPr>
              <a:t>Application Layering for Client-Server Model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83492" y="6057141"/>
            <a:ext cx="9144000" cy="66433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CN" dirty="0">
                <a:latin typeface="Calibri" pitchFamily="34" charset="0"/>
                <a:ea typeface="宋体" charset="-122"/>
                <a:cs typeface="Calibri" pitchFamily="34" charset="0"/>
              </a:rPr>
              <a:t>The simplified organization of an Internet search engine into three different layers.</a:t>
            </a:r>
          </a:p>
        </p:txBody>
      </p:sp>
      <p:pic>
        <p:nvPicPr>
          <p:cNvPr id="83972" name="Picture 4" descr="02-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1801" y="1504838"/>
            <a:ext cx="7988300" cy="4335462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A52427A-0D14-4C43-A4DC-1B350C695D01}" type="datetime1">
              <a:rPr lang="en-US" altLang="zh-CN" smtClean="0"/>
              <a:pPr/>
              <a:t>4/5/22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8681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1166</Words>
  <Application>Microsoft Macintosh PowerPoint</Application>
  <PresentationFormat>Widescreen</PresentationFormat>
  <Paragraphs>223</Paragraphs>
  <Slides>38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Types of Distributed Systems</vt:lpstr>
      <vt:lpstr>Cluster Computing Systems</vt:lpstr>
      <vt:lpstr>Grid Computing Systems</vt:lpstr>
      <vt:lpstr>Cloud Computing Systems</vt:lpstr>
      <vt:lpstr>Clusters, Grids and Clouds</vt:lpstr>
      <vt:lpstr>System Architectures</vt:lpstr>
      <vt:lpstr>Centralized Architectures</vt:lpstr>
      <vt:lpstr>Application Layering for Client-Server Model</vt:lpstr>
      <vt:lpstr>Application Layering for Client-Server Model</vt:lpstr>
      <vt:lpstr>Multitiered Architectures for Client-Server Model</vt:lpstr>
      <vt:lpstr>Multitiered Architectures for Client-Server Model</vt:lpstr>
      <vt:lpstr>Decentralized, Peer-to-Peer Architectures</vt:lpstr>
      <vt:lpstr>Structured Peer-to-Peer Architectures (1)</vt:lpstr>
      <vt:lpstr>Structured Peer-to-Peer Architectures (2)</vt:lpstr>
      <vt:lpstr>Structured Peer-to-Peer Architectures (3)</vt:lpstr>
      <vt:lpstr>PowerPoint Presentation</vt:lpstr>
      <vt:lpstr>PowerPoint Presentation</vt:lpstr>
      <vt:lpstr>PowerPoint Presentation</vt:lpstr>
      <vt:lpstr>PowerPoint Presentation</vt:lpstr>
      <vt:lpstr>Join</vt:lpstr>
      <vt:lpstr>Leave</vt:lpstr>
      <vt:lpstr>Search (Simple Routing)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Possible Questions:</vt:lpstr>
      <vt:lpstr>PowerPoint Presentation</vt:lpstr>
      <vt:lpstr>Unstructured Peer-to-Peer Architectures (1)</vt:lpstr>
      <vt:lpstr>Unstructured Peer-to-Peer Architectures (2)</vt:lpstr>
      <vt:lpstr>Figures are from books and online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Dang, Tommy</dc:creator>
  <cp:lastModifiedBy>Dang, Tommy</cp:lastModifiedBy>
  <cp:revision>11</cp:revision>
  <dcterms:created xsi:type="dcterms:W3CDTF">2022-03-29T19:30:13Z</dcterms:created>
  <dcterms:modified xsi:type="dcterms:W3CDTF">2022-04-05T19:34:10Z</dcterms:modified>
</cp:coreProperties>
</file>